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59" r:id="rId4"/>
    <p:sldId id="298" r:id="rId5"/>
    <p:sldId id="264" r:id="rId6"/>
    <p:sldId id="299" r:id="rId7"/>
    <p:sldId id="300" r:id="rId8"/>
    <p:sldId id="301" r:id="rId9"/>
    <p:sldId id="302" r:id="rId10"/>
    <p:sldId id="303" r:id="rId11"/>
    <p:sldId id="304" r:id="rId12"/>
  </p:sldIdLst>
  <p:sldSz cx="9144000" cy="6858000" type="screen4x3"/>
  <p:notesSz cx="6858000" cy="9144000"/>
  <p:defaultTextStyle>
    <a:defPPr>
      <a:defRPr lang="ar-SA"/>
    </a:defPPr>
    <a:lvl1pPr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5pPr>
    <a:lvl6pPr marL="22860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6pPr>
    <a:lvl7pPr marL="27432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7pPr>
    <a:lvl8pPr marL="32004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8pPr>
    <a:lvl9pPr marL="36576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79" autoAdjust="0"/>
    <p:restoredTop sz="94718" autoAdjust="0"/>
  </p:normalViewPr>
  <p:slideViewPr>
    <p:cSldViewPr>
      <p:cViewPr varScale="1">
        <p:scale>
          <a:sx n="102" d="100"/>
          <a:sy n="102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010EE5-4CDC-4F1B-B3DD-B2DA55874B0B}" type="datetimeFigureOut">
              <a:rPr lang="en-US"/>
              <a:pPr>
                <a:defRPr/>
              </a:pPr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D6509A-E47A-4305-97EB-F4E71A9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5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7463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0">
                <a:solidFill>
                  <a:schemeClr val="tx1"/>
                </a:solidFill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385888"/>
            <a:ext cx="9144000" cy="2159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-7938" y="6135688"/>
            <a:ext cx="9144001" cy="10795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1031" name="Picture 10" descr="utl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8"/>
          <p:cNvSpPr txBox="1">
            <a:spLocks noChangeArrowheads="1"/>
          </p:cNvSpPr>
          <p:nvPr userDrawn="1"/>
        </p:nvSpPr>
        <p:spPr bwMode="auto">
          <a:xfrm>
            <a:off x="179388" y="62372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>
              <a:defRPr/>
            </a:pPr>
            <a:fld id="{6F00F273-A5EF-4831-8DF9-0E22E5D66D22}" type="slidenum">
              <a:rPr lang="en-US" altLang="en-US" sz="1800" smtClean="0"/>
              <a:pPr>
                <a:defRPr/>
              </a:pPr>
              <a:t>‹#›</a:t>
            </a:fld>
            <a:endParaRPr lang="en-US" altLang="en-US" sz="18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1.m4a"/><Relationship Id="rId7" Type="http://schemas.openxmlformats.org/officeDocument/2006/relationships/image" Target="../media/image28.png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5.m4a"/><Relationship Id="rId7" Type="http://schemas.openxmlformats.org/officeDocument/2006/relationships/image" Target="../media/image13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6.m4a"/><Relationship Id="rId7" Type="http://schemas.openxmlformats.org/officeDocument/2006/relationships/image" Target="../media/image17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21518" y="3212976"/>
            <a:ext cx="8026945" cy="1470025"/>
          </a:xfrm>
        </p:spPr>
        <p:txBody>
          <a:bodyPr anchor="ctr"/>
          <a:lstStyle/>
          <a:p>
            <a:pPr eaLnBrk="1" hangingPunct="1"/>
            <a:r>
              <a:rPr lang="fa-IR" altLang="en-US" sz="4400" dirty="0" err="1" smtClean="0">
                <a:cs typeface="B Titr" panose="00000700000000000000" pitchFamily="2" charset="-78"/>
              </a:rPr>
              <a:t>تبدیلهای</a:t>
            </a:r>
            <a:r>
              <a:rPr lang="fa-IR" altLang="en-US" sz="4400" dirty="0" smtClean="0">
                <a:cs typeface="B Titr" panose="00000700000000000000" pitchFamily="2" charset="-78"/>
              </a:rPr>
              <a:t> </a:t>
            </a:r>
            <a:r>
              <a:rPr lang="fa-IR" altLang="en-US" sz="4400" dirty="0" err="1" smtClean="0">
                <a:cs typeface="B Titr" panose="00000700000000000000" pitchFamily="2" charset="-78"/>
              </a:rPr>
              <a:t>لاپلاس</a:t>
            </a:r>
            <a:r>
              <a:rPr lang="fa-IR" altLang="en-US" sz="4400" dirty="0" smtClean="0">
                <a:cs typeface="B Titr" panose="00000700000000000000" pitchFamily="2" charset="-78"/>
              </a:rPr>
              <a:t/>
            </a:r>
            <a:br>
              <a:rPr lang="fa-IR" altLang="en-US" sz="4400" dirty="0" smtClean="0">
                <a:cs typeface="B Titr" panose="00000700000000000000" pitchFamily="2" charset="-78"/>
              </a:rPr>
            </a:br>
            <a:r>
              <a:rPr lang="fa-IR" altLang="en-US" sz="4400" dirty="0">
                <a:cs typeface="B Titr" panose="00000700000000000000" pitchFamily="2" charset="-78"/>
              </a:rPr>
              <a:t/>
            </a:r>
            <a:br>
              <a:rPr lang="fa-IR" altLang="en-US" sz="4400" dirty="0">
                <a:cs typeface="B Titr" panose="00000700000000000000" pitchFamily="2" charset="-78"/>
              </a:rPr>
            </a:br>
            <a:r>
              <a:rPr lang="fa-IR" altLang="en-US" sz="3600" dirty="0" err="1" smtClean="0">
                <a:cs typeface="B Titr" panose="00000700000000000000" pitchFamily="2" charset="-78"/>
              </a:rPr>
              <a:t>معادلات</a:t>
            </a:r>
            <a:r>
              <a:rPr lang="fa-IR" altLang="en-US" sz="3600" dirty="0" smtClean="0">
                <a:cs typeface="B Titr" panose="00000700000000000000" pitchFamily="2" charset="-78"/>
              </a:rPr>
              <a:t> حالت</a:t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endParaRPr lang="en-US" altLang="en-US" sz="3600" dirty="0" smtClean="0">
              <a:cs typeface="B Titr" panose="00000700000000000000" pitchFamily="2" charset="-78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19475" y="5300663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a-IR" altLang="en-US" sz="1800" b="0">
                <a:cs typeface="B Titr" panose="00000700000000000000" pitchFamily="2" charset="-78"/>
              </a:rPr>
              <a:t>امیر عباس شایگانی اکمل</a:t>
            </a:r>
            <a:endParaRPr lang="en-US" altLang="en-US" sz="1800" b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62"/>
    </mc:Choice>
    <mc:Fallback>
      <p:transition spd="slow" advTm="27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خواص اساسی شبکه های خطی تغییر ناپذیر با زمان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6688" y="2060848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خاصیت 4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5676" y="5100758"/>
            <a:ext cx="822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برای هر شبکه خطی تغییر ناپذیر با زمان، تابع شبکه تبدیل </a:t>
            </a:r>
            <a:r>
              <a:rPr lang="fa-IR" sz="2800" dirty="0" err="1" smtClean="0">
                <a:cs typeface="B Nazanin" panose="00000400000000000000" pitchFamily="2" charset="-78"/>
              </a:rPr>
              <a:t>لاپلاس</a:t>
            </a:r>
            <a:r>
              <a:rPr lang="fa-IR" sz="2800" dirty="0" smtClean="0">
                <a:cs typeface="B Nazanin" panose="00000400000000000000" pitchFamily="2" charset="-78"/>
              </a:rPr>
              <a:t> پاسخ ضربه </a:t>
            </a:r>
            <a:r>
              <a:rPr lang="fa-IR" sz="2800" dirty="0" err="1" smtClean="0">
                <a:cs typeface="B Nazanin" panose="00000400000000000000" pitchFamily="2" charset="-78"/>
              </a:rPr>
              <a:t>متناظر</a:t>
            </a:r>
            <a:r>
              <a:rPr lang="fa-IR" sz="2800" dirty="0" smtClean="0">
                <a:cs typeface="B Nazanin" panose="00000400000000000000" pitchFamily="2" charset="-78"/>
              </a:rPr>
              <a:t> آن شبکه است.</a:t>
            </a:r>
            <a:endParaRPr lang="en-US" sz="28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05123" y="2762437"/>
                <a:ext cx="5348900" cy="44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123" y="2762437"/>
                <a:ext cx="5348900" cy="441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39752" y="3775566"/>
                <a:ext cx="4297330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775566"/>
                <a:ext cx="4297330" cy="4406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22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64"/>
    </mc:Choice>
    <mc:Fallback>
      <p:transition spd="slow" advTm="45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خواص اساسی شبکه های خطی تغییر ناپذیر با زمان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6688" y="2060848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خاصیت 5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5676" y="5100758"/>
            <a:ext cx="8228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برای هر شبکه خطی تغییر ناپذیر با زمان، مشتق پاسخ پله، برابر پاسخ ضربه است.</a:t>
            </a:r>
            <a:endParaRPr lang="en-US" sz="28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05123" y="2532564"/>
                <a:ext cx="5348900" cy="44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123" y="2532564"/>
                <a:ext cx="5348900" cy="441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39752" y="3457643"/>
                <a:ext cx="4297330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457643"/>
                <a:ext cx="4297330" cy="4406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t="23791" b="26636"/>
          <a:stretch/>
        </p:blipFill>
        <p:spPr>
          <a:xfrm>
            <a:off x="1905123" y="4365104"/>
            <a:ext cx="5353050" cy="57606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86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87"/>
    </mc:Choice>
    <mc:Fallback>
      <p:transition spd="slow" advTm="109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err="1" smtClean="0">
                <a:cs typeface="0 Titr Bold" panose="00000700000000000000" pitchFamily="2" charset="-78"/>
              </a:rPr>
              <a:t>معادلات</a:t>
            </a:r>
            <a:r>
              <a:rPr lang="fa-IR" altLang="en-US" dirty="0" smtClean="0">
                <a:cs typeface="0 Titr Bold" panose="00000700000000000000" pitchFamily="2" charset="-78"/>
              </a:rPr>
              <a:t> حالت در </a:t>
            </a:r>
            <a:r>
              <a:rPr lang="fa-IR" altLang="en-US" dirty="0" err="1" smtClean="0">
                <a:cs typeface="0 Titr Bold" panose="00000700000000000000" pitchFamily="2" charset="-78"/>
              </a:rPr>
              <a:t>حوزۀ</a:t>
            </a:r>
            <a:r>
              <a:rPr lang="fa-IR" altLang="en-US" dirty="0" smtClean="0">
                <a:cs typeface="0 Titr Bold" panose="00000700000000000000" pitchFamily="2" charset="-78"/>
              </a:rPr>
              <a:t> </a:t>
            </a:r>
            <a:r>
              <a:rPr lang="en-US" altLang="en-US" dirty="0" smtClean="0">
                <a:cs typeface="0 Titr Bold" panose="00000700000000000000" pitchFamily="2" charset="-78"/>
              </a:rPr>
              <a:t>S</a:t>
            </a: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87824" y="1749573"/>
                <a:ext cx="33470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𝐀𝐱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1749573"/>
                <a:ext cx="3347070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62270" y="2636912"/>
                <a:ext cx="3869970" cy="689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70" y="2636912"/>
                <a:ext cx="3869970" cy="6892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5536" y="3868306"/>
                <a:ext cx="785401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868306"/>
                <a:ext cx="7854010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39752" y="5025951"/>
                <a:ext cx="6273833" cy="689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025951"/>
                <a:ext cx="6273833" cy="6892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959"/>
    </mc:Choice>
    <mc:Fallback>
      <p:transition spd="slow" advTm="171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5724128" y="4005064"/>
            <a:ext cx="3059790" cy="10988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1259632" y="3930808"/>
            <a:ext cx="4176464" cy="129839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dirty="0" smtClean="0">
                <a:cs typeface="0 Titr Bold" panose="00000700000000000000" pitchFamily="2" charset="-78"/>
              </a:rPr>
              <a:t>تبدیل </a:t>
            </a:r>
            <a:r>
              <a:rPr lang="fa-IR" altLang="en-US" dirty="0" err="1" smtClean="0">
                <a:cs typeface="0 Titr Bold" panose="00000700000000000000" pitchFamily="2" charset="-78"/>
              </a:rPr>
              <a:t>لاپلاس</a:t>
            </a:r>
            <a:r>
              <a:rPr lang="fa-IR" altLang="en-US" dirty="0" smtClean="0">
                <a:cs typeface="0 Titr Bold" panose="00000700000000000000" pitchFamily="2" charset="-78"/>
              </a:rPr>
              <a:t> پاسخ کامل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28" y="1772816"/>
                <a:ext cx="785401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772816"/>
                <a:ext cx="7854010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91680" y="2626060"/>
                <a:ext cx="6273833" cy="689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626060"/>
                <a:ext cx="6273833" cy="6892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7504" y="4323195"/>
                <a:ext cx="8676414" cy="44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323195"/>
                <a:ext cx="8676414" cy="4411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499376" y="5265418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تبدیل </a:t>
            </a:r>
            <a:r>
              <a:rPr lang="fa-IR" sz="2400" dirty="0" err="1" smtClean="0">
                <a:cs typeface="B Nazanin" panose="00000400000000000000" pitchFamily="2" charset="-78"/>
              </a:rPr>
              <a:t>لاپلاس</a:t>
            </a:r>
            <a:r>
              <a:rPr lang="fa-IR" sz="2400" dirty="0" smtClean="0">
                <a:cs typeface="B Nazanin" panose="00000400000000000000" pitchFamily="2" charset="-78"/>
              </a:rPr>
              <a:t> پاسخ ورودی صفر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656" y="5299968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تبدیل </a:t>
            </a:r>
            <a:r>
              <a:rPr lang="fa-IR" sz="2400" dirty="0" err="1" smtClean="0">
                <a:cs typeface="B Nazanin" panose="00000400000000000000" pitchFamily="2" charset="-78"/>
              </a:rPr>
              <a:t>لاپلاس</a:t>
            </a:r>
            <a:r>
              <a:rPr lang="fa-IR" sz="2400" dirty="0" smtClean="0">
                <a:cs typeface="B Nazanin" panose="00000400000000000000" pitchFamily="2" charset="-78"/>
              </a:rPr>
              <a:t> پاسخ حالت صفر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158"/>
    </mc:Choice>
    <mc:Fallback>
      <p:transition spd="slow" advTm="156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5724128" y="1847072"/>
            <a:ext cx="3059790" cy="10988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1259632" y="1772816"/>
            <a:ext cx="4176464" cy="129839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dirty="0" smtClean="0">
                <a:cs typeface="0 Titr Bold" panose="00000700000000000000" pitchFamily="2" charset="-78"/>
              </a:rPr>
              <a:t>تابع تبدیل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7504" y="2165203"/>
                <a:ext cx="8676414" cy="44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165203"/>
                <a:ext cx="8676414" cy="441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499376" y="3107426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تبدیل </a:t>
            </a:r>
            <a:r>
              <a:rPr lang="fa-IR" sz="2400" dirty="0" err="1" smtClean="0">
                <a:cs typeface="B Nazanin" panose="00000400000000000000" pitchFamily="2" charset="-78"/>
              </a:rPr>
              <a:t>لاپلاس</a:t>
            </a:r>
            <a:r>
              <a:rPr lang="fa-IR" sz="2400" dirty="0" smtClean="0">
                <a:cs typeface="B Nazanin" panose="00000400000000000000" pitchFamily="2" charset="-78"/>
              </a:rPr>
              <a:t> پاسخ ورودی صفر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656" y="3141976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تبدیل </a:t>
            </a:r>
            <a:r>
              <a:rPr lang="fa-IR" sz="2400" dirty="0" err="1" smtClean="0">
                <a:cs typeface="B Nazanin" panose="00000400000000000000" pitchFamily="2" charset="-78"/>
              </a:rPr>
              <a:t>لاپلاس</a:t>
            </a:r>
            <a:r>
              <a:rPr lang="fa-IR" sz="2400" dirty="0" smtClean="0">
                <a:cs typeface="B Nazanin" panose="00000400000000000000" pitchFamily="2" charset="-78"/>
              </a:rPr>
              <a:t> پاسخ حالت صفر</a:t>
            </a:r>
            <a:endParaRPr lang="en-US" sz="24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81877" y="4575149"/>
                <a:ext cx="6142451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77" y="4575149"/>
                <a:ext cx="6142451" cy="6294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064"/>
    </mc:Choice>
    <mc:Fallback>
      <p:transition spd="slow" advTm="84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چند جمله ای مشخصه </a:t>
            </a:r>
            <a:r>
              <a:rPr lang="en-US" altLang="en-US" sz="3200" dirty="0" smtClean="0">
                <a:cs typeface="0 Titr Bold" panose="00000700000000000000" pitchFamily="2" charset="-78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35896" y="1835267"/>
                <a:ext cx="44955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𝒅𝒆𝒕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>
                              <a:latin typeface="Cambria Math" panose="02040503050406030204" pitchFamily="18" charset="0"/>
                            </a:rPr>
                            <m:t>𝐬𝐈</m:t>
                          </m:r>
                          <m:r>
                            <a:rPr lang="en-US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00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1835267"/>
                <a:ext cx="449552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483768" y="2708920"/>
                <a:ext cx="3738716" cy="88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708920"/>
                <a:ext cx="3738716" cy="8819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898223" y="3965274"/>
                <a:ext cx="4909806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223" y="3965274"/>
                <a:ext cx="4909806" cy="5035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574480" y="4726972"/>
                <a:ext cx="5995039" cy="1260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480" y="4726972"/>
                <a:ext cx="5995039" cy="12601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05524" y="1881433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چند جمله ای مشخصه </a:t>
            </a:r>
            <a:r>
              <a:rPr lang="en-US" sz="2800" dirty="0" smtClean="0">
                <a:cs typeface="B Nazanin" panose="00000400000000000000" pitchFamily="2" charset="-78"/>
              </a:rPr>
              <a:t>A</a:t>
            </a:r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124"/>
    </mc:Choice>
    <mc:Fallback>
      <p:transition spd="slow" advTm="134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68313" y="274638"/>
                <a:ext cx="7210425" cy="1143000"/>
              </a:xfrm>
            </p:spPr>
            <p:txBody>
              <a:bodyPr/>
              <a:lstStyle/>
              <a:p>
                <a:pPr algn="r"/>
                <a:r>
                  <a:rPr lang="fa-IR" altLang="en-US" sz="3200" dirty="0" smtClean="0">
                    <a:cs typeface="0 Titr Bold" panose="00000700000000000000" pitchFamily="2" charset="-78"/>
                  </a:rPr>
                  <a:t>محاسبه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200" i="1" dirty="0" smtClean="0">
                            <a:latin typeface="Cambria Math" panose="02040503050406030204" pitchFamily="18" charset="0"/>
                            <a:cs typeface="0 Titr Bold" panose="00000700000000000000" pitchFamily="2" charset="-78"/>
                          </a:rPr>
                        </m:ctrlPr>
                      </m:sSupPr>
                      <m:e>
                        <m:r>
                          <a:rPr lang="en-US" altLang="en-US" sz="3200" b="0" i="1" dirty="0" smtClean="0">
                            <a:latin typeface="Cambria Math" panose="02040503050406030204" pitchFamily="18" charset="0"/>
                            <a:cs typeface="0 Titr Bold" panose="00000700000000000000" pitchFamily="2" charset="-78"/>
                          </a:rPr>
                          <m:t>𝑒</m:t>
                        </m:r>
                      </m:e>
                      <m:sup>
                        <m:r>
                          <a:rPr lang="en-US" altLang="en-US" sz="3200" b="1" i="0" dirty="0" smtClean="0">
                            <a:latin typeface="Cambria Math" panose="02040503050406030204" pitchFamily="18" charset="0"/>
                            <a:cs typeface="0 Titr Bold" panose="00000700000000000000" pitchFamily="2" charset="-78"/>
                          </a:rPr>
                          <m:t>𝐀</m:t>
                        </m:r>
                        <m:r>
                          <a:rPr lang="en-US" altLang="en-US" sz="3200" b="0" i="1" dirty="0" smtClean="0">
                            <a:latin typeface="Cambria Math" panose="02040503050406030204" pitchFamily="18" charset="0"/>
                            <a:cs typeface="0 Titr Bold" panose="00000700000000000000" pitchFamily="2" charset="-78"/>
                          </a:rPr>
                          <m:t>𝑡</m:t>
                        </m:r>
                      </m:sup>
                    </m:sSup>
                  </m:oMath>
                </a14:m>
                <a:endParaRPr lang="en-US" altLang="en-US" sz="3200" dirty="0" smtClean="0">
                  <a:cs typeface="0 Titr Bold" panose="00000700000000000000" pitchFamily="2" charset="-78"/>
                </a:endParaRPr>
              </a:p>
            </p:txBody>
          </p:sp>
        </mc:Choice>
        <mc:Fallback xmlns="">
          <p:sp>
            <p:nvSpPr>
              <p:cNvPr id="9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313" y="274638"/>
                <a:ext cx="7210425" cy="1143000"/>
              </a:xfrm>
              <a:blipFill>
                <a:blip r:embed="rId5"/>
                <a:stretch>
                  <a:fillRect r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79712" y="1734192"/>
                <a:ext cx="553510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734192"/>
                <a:ext cx="5535105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15246" y="2492896"/>
                <a:ext cx="3297185" cy="690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246" y="2492896"/>
                <a:ext cx="3297185" cy="6906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95736" y="3501008"/>
                <a:ext cx="459946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501008"/>
                <a:ext cx="4599464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62518" y="4365104"/>
                <a:ext cx="5169492" cy="692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518" y="4365104"/>
                <a:ext cx="5169492" cy="6924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331640" y="5353655"/>
                <a:ext cx="6360331" cy="6932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/>
                            <m:t>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353655"/>
                <a:ext cx="6360331" cy="6932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160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99"/>
    </mc:Choice>
    <mc:Fallback>
      <p:transition spd="slow" advTm="101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خواص اساسی شبکه های خطی تغییر ناپذیر با زمان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6688" y="2060848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خاصیت 1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724128" y="2927192"/>
            <a:ext cx="3059790" cy="10988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259632" y="2852936"/>
            <a:ext cx="4176464" cy="129839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7504" y="3245323"/>
                <a:ext cx="8676414" cy="44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245323"/>
                <a:ext cx="8676414" cy="441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499376" y="4187546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تبدیل </a:t>
            </a:r>
            <a:r>
              <a:rPr lang="fa-IR" sz="2400" dirty="0" err="1" smtClean="0">
                <a:cs typeface="B Nazanin" panose="00000400000000000000" pitchFamily="2" charset="-78"/>
              </a:rPr>
              <a:t>لاپلاس</a:t>
            </a:r>
            <a:r>
              <a:rPr lang="fa-IR" sz="2400" dirty="0" smtClean="0">
                <a:cs typeface="B Nazanin" panose="00000400000000000000" pitchFamily="2" charset="-78"/>
              </a:rPr>
              <a:t> پاسخ ورودی صفر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5656" y="4222096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تبدیل </a:t>
            </a:r>
            <a:r>
              <a:rPr lang="fa-IR" sz="2400" dirty="0" err="1" smtClean="0">
                <a:cs typeface="B Nazanin" panose="00000400000000000000" pitchFamily="2" charset="-78"/>
              </a:rPr>
              <a:t>لاپلاس</a:t>
            </a:r>
            <a:r>
              <a:rPr lang="fa-IR" sz="2400" dirty="0" smtClean="0">
                <a:cs typeface="B Nazanin" panose="00000400000000000000" pitchFamily="2" charset="-78"/>
              </a:rPr>
              <a:t> پاسخ حالت صفر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21672" y="5283321"/>
            <a:ext cx="4658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این خاصیت در حوزه زمان نیز برقرار است.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77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95"/>
    </mc:Choice>
    <mc:Fallback>
      <p:transition spd="slow" advTm="88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خواص اساسی شبکه های خطی تغییر ناپذیر با زمان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6688" y="2060848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خاصیت 2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528" y="3218537"/>
            <a:ext cx="82282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تابع شبکه به موجب تعریف </a:t>
            </a:r>
            <a:r>
              <a:rPr lang="fa-IR" sz="2800" dirty="0" err="1" smtClean="0">
                <a:cs typeface="B Nazanin" panose="00000400000000000000" pitchFamily="2" charset="-78"/>
              </a:rPr>
              <a:t>تابعی</a:t>
            </a:r>
            <a:r>
              <a:rPr lang="fa-IR" sz="2800" dirty="0" smtClean="0">
                <a:cs typeface="B Nazanin" panose="00000400000000000000" pitchFamily="2" charset="-78"/>
              </a:rPr>
              <a:t> است از </a:t>
            </a:r>
            <a:r>
              <a:rPr lang="en-US" sz="2800" dirty="0" smtClean="0">
                <a:cs typeface="B Nazanin" panose="00000400000000000000" pitchFamily="2" charset="-78"/>
              </a:rPr>
              <a:t>s</a:t>
            </a:r>
            <a:r>
              <a:rPr lang="fa-IR" sz="2800" dirty="0" smtClean="0">
                <a:cs typeface="B Nazanin" panose="00000400000000000000" pitchFamily="2" charset="-78"/>
              </a:rPr>
              <a:t> که هر گاه در تبدیل </a:t>
            </a:r>
            <a:r>
              <a:rPr lang="fa-IR" sz="2800" dirty="0" err="1" smtClean="0">
                <a:cs typeface="B Nazanin" panose="00000400000000000000" pitchFamily="2" charset="-78"/>
              </a:rPr>
              <a:t>لاپلاس</a:t>
            </a:r>
            <a:r>
              <a:rPr lang="fa-IR" sz="2800" dirty="0" smtClean="0">
                <a:cs typeface="B Nazanin" panose="00000400000000000000" pitchFamily="2" charset="-78"/>
              </a:rPr>
              <a:t> ورودی ضرب شود، تبدیل </a:t>
            </a:r>
            <a:r>
              <a:rPr lang="fa-IR" sz="2800" dirty="0" err="1" smtClean="0">
                <a:cs typeface="B Nazanin" panose="00000400000000000000" pitchFamily="2" charset="-78"/>
              </a:rPr>
              <a:t>لاپلاس</a:t>
            </a:r>
            <a:r>
              <a:rPr lang="fa-IR" sz="2800" dirty="0" smtClean="0">
                <a:cs typeface="B Nazanin" panose="00000400000000000000" pitchFamily="2" charset="-78"/>
              </a:rPr>
              <a:t> پاسخ حالت صفر را به دست می دهد.</a:t>
            </a: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برای هر شبکه فشرده خطی تغییر ناپذیر با زمان، هر یک از توابع شبکه آن </a:t>
            </a:r>
            <a:r>
              <a:rPr lang="fa-IR" sz="2800" dirty="0" err="1" smtClean="0">
                <a:cs typeface="B Nazanin" panose="00000400000000000000" pitchFamily="2" charset="-78"/>
              </a:rPr>
              <a:t>تابعی</a:t>
            </a:r>
            <a:r>
              <a:rPr lang="fa-IR" sz="2800" dirty="0" smtClean="0">
                <a:cs typeface="B Nazanin" panose="00000400000000000000" pitchFamily="2" charset="-78"/>
              </a:rPr>
              <a:t> گویا با </a:t>
            </a:r>
            <a:r>
              <a:rPr lang="fa-IR" sz="2800" dirty="0" err="1" smtClean="0">
                <a:cs typeface="B Nazanin" panose="00000400000000000000" pitchFamily="2" charset="-78"/>
              </a:rPr>
              <a:t>ضرایب</a:t>
            </a:r>
            <a:r>
              <a:rPr lang="fa-IR" sz="2800" dirty="0" smtClean="0">
                <a:cs typeface="B Nazanin" panose="00000400000000000000" pitchFamily="2" charset="-78"/>
              </a:rPr>
              <a:t> حقیقی می باشد.</a:t>
            </a:r>
            <a:endParaRPr lang="en-US" sz="28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0446" y="1945859"/>
                <a:ext cx="6142451" cy="629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6" y="1945859"/>
                <a:ext cx="6142451" cy="6294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591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10"/>
    </mc:Choice>
    <mc:Fallback>
      <p:transition spd="slow" advTm="6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خواص اساسی شبکه های خطی تغییر ناپذیر با زمان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6688" y="2060848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خاصیت 3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5676" y="4659188"/>
            <a:ext cx="8228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برای هر شبکه فشرده خطی تغییر ناپذیر با زمان، شرایط اولیه برای حل آن به وسیله </a:t>
            </a:r>
            <a:r>
              <a:rPr lang="fa-IR" sz="2800" dirty="0" err="1" smtClean="0">
                <a:cs typeface="B Nazanin" panose="00000400000000000000" pitchFamily="2" charset="-78"/>
              </a:rPr>
              <a:t>ولتاژهای</a:t>
            </a:r>
            <a:r>
              <a:rPr lang="fa-IR" sz="2800" dirty="0" smtClean="0">
                <a:cs typeface="B Nazanin" panose="00000400000000000000" pitchFamily="2" charset="-78"/>
              </a:rPr>
              <a:t> اولیه خازن ها و جریان های اولیه سلف ها کاملا مشخص می شود.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724128" y="2423136"/>
            <a:ext cx="3059790" cy="10988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259632" y="2348880"/>
            <a:ext cx="4176464" cy="129839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7504" y="2741267"/>
                <a:ext cx="8676414" cy="441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𝐬𝐈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741267"/>
                <a:ext cx="8676414" cy="441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499376" y="3683490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تبدیل </a:t>
            </a:r>
            <a:r>
              <a:rPr lang="fa-IR" sz="2400" dirty="0" err="1" smtClean="0">
                <a:cs typeface="B Nazanin" panose="00000400000000000000" pitchFamily="2" charset="-78"/>
              </a:rPr>
              <a:t>لاپلاس</a:t>
            </a:r>
            <a:r>
              <a:rPr lang="fa-IR" sz="2400" dirty="0" smtClean="0">
                <a:cs typeface="B Nazanin" panose="00000400000000000000" pitchFamily="2" charset="-78"/>
              </a:rPr>
              <a:t> پاسخ ورودی صفر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75656" y="3718040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تبدیل </a:t>
            </a:r>
            <a:r>
              <a:rPr lang="fa-IR" sz="2400" dirty="0" err="1" smtClean="0">
                <a:cs typeface="B Nazanin" panose="00000400000000000000" pitchFamily="2" charset="-78"/>
              </a:rPr>
              <a:t>لاپلاس</a:t>
            </a:r>
            <a:r>
              <a:rPr lang="fa-IR" sz="2400" dirty="0" smtClean="0">
                <a:cs typeface="B Nazanin" panose="00000400000000000000" pitchFamily="2" charset="-78"/>
              </a:rPr>
              <a:t> پاسخ حالت صفر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9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02"/>
    </mc:Choice>
    <mc:Fallback>
      <p:transition spd="slow" advTm="71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318</Words>
  <Application>Microsoft Office PowerPoint</Application>
  <PresentationFormat>On-screen Show (4:3)</PresentationFormat>
  <Paragraphs>67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0 Titr Bold</vt:lpstr>
      <vt:lpstr>2  Titr</vt:lpstr>
      <vt:lpstr>Arial</vt:lpstr>
      <vt:lpstr>B Nazanin</vt:lpstr>
      <vt:lpstr>B Titr</vt:lpstr>
      <vt:lpstr>Calibri</vt:lpstr>
      <vt:lpstr>Cambria Math</vt:lpstr>
      <vt:lpstr>Default Design</vt:lpstr>
      <vt:lpstr>تبدیلهای لاپلاس  معادلات حالت </vt:lpstr>
      <vt:lpstr>معادلات حالت در حوزۀ S</vt:lpstr>
      <vt:lpstr>تبدیل لاپلاس پاسخ کامل</vt:lpstr>
      <vt:lpstr>تابع تبدیل</vt:lpstr>
      <vt:lpstr>چند جمله ای مشخصه A</vt:lpstr>
      <vt:lpstr>محاسبه e^At</vt:lpstr>
      <vt:lpstr>خواص اساسی شبکه های خطی تغییر ناپذیر با زمان</vt:lpstr>
      <vt:lpstr>خواص اساسی شبکه های خطی تغییر ناپذیر با زمان</vt:lpstr>
      <vt:lpstr>خواص اساسی شبکه های خطی تغییر ناپذیر با زمان</vt:lpstr>
      <vt:lpstr>خواص اساسی شبکه های خطی تغییر ناپذیر با زمان</vt:lpstr>
      <vt:lpstr>خواص اساسی شبکه های خطی تغییر ناپذیر با زمان</vt:lpstr>
    </vt:vector>
  </TitlesOfParts>
  <Company>MRTsoft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det</dc:creator>
  <cp:lastModifiedBy>HVLAB5</cp:lastModifiedBy>
  <cp:revision>195</cp:revision>
  <dcterms:created xsi:type="dcterms:W3CDTF">2006-09-23T12:30:29Z</dcterms:created>
  <dcterms:modified xsi:type="dcterms:W3CDTF">2021-04-19T11:38:20Z</dcterms:modified>
</cp:coreProperties>
</file>